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43463" cy="42773600"/>
  <p:notesSz cx="6888163" cy="10020300"/>
  <p:defaultTextStyle>
    <a:defPPr>
      <a:defRPr lang="nl-NL"/>
    </a:defPPr>
    <a:lvl1pPr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85975" indent="-1628775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71950" indent="-3257550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57925" indent="-4886325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343900" indent="-6515100" algn="l" defTabSz="4171950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F41"/>
    <a:srgbClr val="9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4" autoAdjust="0"/>
    <p:restoredTop sz="94289" autoAdjust="0"/>
  </p:normalViewPr>
  <p:slideViewPr>
    <p:cSldViewPr>
      <p:cViewPr>
        <p:scale>
          <a:sx n="30" d="100"/>
          <a:sy n="30" d="100"/>
        </p:scale>
        <p:origin x="-437" y="-58"/>
      </p:cViewPr>
      <p:guideLst>
        <p:guide orient="horz" pos="13472"/>
        <p:guide pos="8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CD71-ACBB-8349-8296-54E51439E344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58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7F86C-63C5-454D-A615-572889C3097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7F86C-63C5-454D-A615-572889C309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195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2pPr>
      <a:lvl3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3pPr>
      <a:lvl4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4pPr>
      <a:lvl5pPr algn="ctr" defTabSz="417195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5pPr>
      <a:lvl6pPr marL="4572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6pPr>
      <a:lvl7pPr marL="9144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7pPr>
      <a:lvl8pPr marL="13716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8pPr>
      <a:lvl9pPr marL="1828800" algn="ctr" defTabSz="417195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Trebuchet MS" pitchFamily="34" charset="0"/>
        </a:defRPr>
      </a:lvl9pPr>
    </p:titleStyle>
    <p:bodyStyle>
      <a:lvl1pPr marL="1563688" indent="-1563688" algn="l" defTabSz="4171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389313" indent="-1303338" algn="l" defTabSz="4171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214938" indent="-1042988" algn="l" defTabSz="41719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00913" indent="-1042988" algn="l" defTabSz="41719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386888" indent="-1042988" algn="l" defTabSz="41719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1473868" indent="-1043079" algn="l" defTabSz="417231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0026" indent="-1043079" algn="l" defTabSz="417231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6184" indent="-1043079" algn="l" defTabSz="417231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2342" indent="-1043079" algn="l" defTabSz="417231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158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2316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8474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4632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0789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6947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3105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9263" algn="l" defTabSz="417231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710531" y="8509000"/>
            <a:ext cx="2739469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en-US" sz="4000" b="1" dirty="0" smtClean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</a:p>
          <a:p>
            <a:pPr indent="-457200">
              <a:buFont typeface="Arial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</a:p>
          <a:p>
            <a:pPr indent="-457200">
              <a:buFont typeface="Arial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</a:p>
          <a:p>
            <a:pPr indent="-457200">
              <a:buFont typeface="Arial"/>
              <a:buChar char="•"/>
            </a:pPr>
            <a:r>
              <a:rPr lang="en-US" sz="4000" dirty="0" smtClean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</a:p>
          <a:p>
            <a:pPr indent="-457200">
              <a:buFont typeface="Arial"/>
              <a:buChar char="•"/>
            </a:pPr>
            <a:endParaRPr lang="en-US" sz="40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indent="-457200"/>
            <a:r>
              <a:rPr lang="en-US" sz="4000" dirty="0" smtClean="0">
                <a:solidFill>
                  <a:srgbClr val="FFFFFF"/>
                </a:solidFill>
                <a:latin typeface="Calibri"/>
                <a:cs typeface="Calibri"/>
              </a:rPr>
              <a:t>… </a:t>
            </a:r>
          </a:p>
          <a:p>
            <a:pPr indent="-457200"/>
            <a:endParaRPr lang="en-US" sz="4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34331" y="6604000"/>
            <a:ext cx="47243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ABSTRACT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405731" y="4600224"/>
            <a:ext cx="23221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rgbClr val="A5BF41"/>
                </a:solidFill>
                <a:latin typeface="Calibri"/>
                <a:cs typeface="Calibri"/>
              </a:rPr>
              <a:t>Contributors:  </a:t>
            </a:r>
            <a:r>
              <a:rPr lang="en-US" sz="3200" b="1" cap="all" dirty="0" smtClean="0">
                <a:latin typeface="Calibri"/>
                <a:cs typeface="Calibri"/>
              </a:rPr>
              <a:t> the locals  -  Poster for locals’ symposium 2013, translated from Dutch</a:t>
            </a:r>
          </a:p>
        </p:txBody>
      </p:sp>
      <p:pic>
        <p:nvPicPr>
          <p:cNvPr id="26" name="Picture 2" descr="Z:\20 CleanTechPunt divers info\30- CTP logo\CleanTechPoint_300dpi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87" y="41801663"/>
            <a:ext cx="5394911" cy="7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720131" y="5905080"/>
            <a:ext cx="28871564" cy="971550"/>
          </a:xfrm>
          <a:prstGeom prst="rect">
            <a:avLst/>
          </a:prstGeom>
          <a:solidFill>
            <a:srgbClr val="B9B175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lIns="255600" tIns="144000" rIns="255600" bIns="144000"/>
          <a:lstStyle/>
          <a:p>
            <a:pPr defTabSz="1279525"/>
            <a:r>
              <a:rPr lang="en-US" sz="4800" b="1" dirty="0" smtClean="0">
                <a:solidFill>
                  <a:schemeClr val="bg1"/>
                </a:solidFill>
                <a:latin typeface="Trebuchet MS" pitchFamily="34" charset="0"/>
                <a:cs typeface="Arial" charset="0"/>
              </a:rPr>
              <a:t>Abstract</a:t>
            </a:r>
            <a:endParaRPr lang="en-US" sz="4800" b="1" dirty="0">
              <a:solidFill>
                <a:schemeClr val="bg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720131" y="6904948"/>
            <a:ext cx="28871564" cy="51208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56032" tIns="256032" rIns="256032" bIns="256032"/>
          <a:lstStyle/>
          <a:p>
            <a:pPr algn="ctr" defTabSz="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‘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Locals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’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represent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concerned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population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around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Remo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Landfill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where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ELFM-project is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to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be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started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.</a:t>
            </a:r>
          </a:p>
          <a:p>
            <a:pPr lvl="1" algn="ctr" defTabSz="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/>
            </a:r>
            <a:b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</a:b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So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far,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population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of Houthalen-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Helchteren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and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surroundings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have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only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seen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negative</a:t>
            </a:r>
            <a:r>
              <a:rPr lang="nl-BE" sz="36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impact 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of waste treatment: </a:t>
            </a:r>
          </a:p>
          <a:p>
            <a:pPr marL="3063875" lvl="2" indent="-520700" defTabSz="857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Waste </a:t>
            </a:r>
            <a:r>
              <a:rPr lang="nl-BE" sz="36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incinerator</a:t>
            </a:r>
            <a:r>
              <a:rPr lang="nl-BE" sz="36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at Houthalen (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approx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. 80.000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Tonnes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/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Yr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since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>
                <a:solidFill>
                  <a:prstClr val="black"/>
                </a:solidFill>
                <a:latin typeface="Arial"/>
                <a:cs typeface="Arial" pitchFamily="34" charset="0"/>
              </a:rPr>
              <a:t>1984),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often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subject of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negative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newsreports</a:t>
            </a:r>
            <a:endParaRPr lang="nl-BE" sz="3600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marL="3063875" lvl="2" indent="-520700" defTabSz="8572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BE" sz="36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Landfill</a:t>
            </a:r>
            <a:r>
              <a:rPr lang="nl-BE" sz="36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Remo </a:t>
            </a:r>
            <a:r>
              <a:rPr lang="nl-BE" sz="36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Helchteren</a:t>
            </a:r>
            <a:r>
              <a:rPr lang="nl-BE" sz="3600" dirty="0">
                <a:solidFill>
                  <a:prstClr val="black"/>
                </a:solidFill>
                <a:latin typeface="Arial"/>
                <a:cs typeface="Arial" pitchFamily="34" charset="0"/>
              </a:rPr>
              <a:t> (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since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early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70’s): </a:t>
            </a:r>
            <a:r>
              <a:rPr lang="nl-BE" sz="3600" dirty="0">
                <a:solidFill>
                  <a:prstClr val="black"/>
                </a:solidFill>
                <a:latin typeface="Arial"/>
                <a:cs typeface="Arial" pitchFamily="34" charset="0"/>
              </a:rPr>
              <a:t>18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Mio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.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Tonnes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of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filth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burried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in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our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back-yard?</a:t>
            </a:r>
          </a:p>
          <a:p>
            <a:pPr marL="457200" lvl="1" indent="0" algn="ctr" defTabSz="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And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now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,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another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unhealthy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(or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shall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we call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it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insane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?) waste project in </a:t>
            </a:r>
            <a:r>
              <a:rPr lang="nl-BE" sz="4000" b="1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our</a:t>
            </a:r>
            <a:r>
              <a:rPr lang="nl-BE" sz="4000" b="1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community?</a:t>
            </a:r>
            <a:r>
              <a:rPr lang="nl-BE" sz="4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/>
            </a:r>
            <a:br>
              <a:rPr lang="nl-BE" sz="4000" b="1" dirty="0">
                <a:solidFill>
                  <a:prstClr val="black"/>
                </a:solidFill>
                <a:latin typeface="Arial"/>
                <a:cs typeface="Arial" pitchFamily="34" charset="0"/>
              </a:rPr>
            </a:br>
            <a:endParaRPr lang="nl-BE" sz="4000" b="1" dirty="0">
              <a:solidFill>
                <a:prstClr val="black"/>
              </a:solidFill>
              <a:latin typeface="Arial"/>
              <a:cs typeface="Arial" pitchFamily="34" charset="0"/>
            </a:endParaRPr>
          </a:p>
          <a:p>
            <a:pPr algn="ctr" defTabSz="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Worries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and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anger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concern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odour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/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stench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,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declining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mobility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,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unsafe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roads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,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threats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to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public health (fine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dust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,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soot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r>
              <a:rPr lang="nl-BE" sz="3600" dirty="0" err="1" smtClean="0">
                <a:solidFill>
                  <a:prstClr val="black"/>
                </a:solidFill>
                <a:latin typeface="Arial"/>
                <a:cs typeface="Arial" pitchFamily="34" charset="0"/>
              </a:rPr>
              <a:t>particles</a:t>
            </a:r>
            <a:r>
              <a:rPr lang="nl-BE" sz="3600" dirty="0" smtClean="0">
                <a:solidFill>
                  <a:prstClr val="black"/>
                </a:solidFill>
                <a:latin typeface="Arial"/>
                <a:cs typeface="Arial" pitchFamily="34" charset="0"/>
              </a:rPr>
              <a:t>,… )</a:t>
            </a:r>
            <a:endParaRPr lang="nl-BE" sz="36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36" name="Groep 73"/>
          <p:cNvGrpSpPr>
            <a:grpSpLocks/>
          </p:cNvGrpSpPr>
          <p:nvPr/>
        </p:nvGrpSpPr>
        <p:grpSpPr bwMode="auto">
          <a:xfrm>
            <a:off x="648123" y="12241785"/>
            <a:ext cx="7336432" cy="4392488"/>
            <a:chOff x="1081088" y="6307138"/>
            <a:chExt cx="28081287" cy="4607830"/>
          </a:xfrm>
          <a:effectLst>
            <a:outerShdw blurRad="50800" dist="50800" sx="1000" sy="1000" algn="ctr" rotWithShape="0">
              <a:srgbClr val="000000"/>
            </a:outerShdw>
          </a:effectLst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1081088" y="6307138"/>
              <a:ext cx="28081287" cy="971406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Impact on Environment</a:t>
              </a:r>
              <a:endParaRPr 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1081088" y="7278546"/>
              <a:ext cx="28081287" cy="36364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3600" dirty="0" smtClean="0">
                  <a:latin typeface="+mn-lt"/>
                  <a:cs typeface="Arial" pitchFamily="34" charset="0"/>
                </a:rPr>
                <a:t>Air, CO</a:t>
              </a:r>
              <a:r>
                <a:rPr lang="en-US" sz="3600" baseline="-25000" dirty="0" smtClean="0">
                  <a:latin typeface="+mn-lt"/>
                  <a:cs typeface="Arial" pitchFamily="34" charset="0"/>
                </a:rPr>
                <a:t>2 </a:t>
              </a:r>
              <a:r>
                <a:rPr lang="en-US" sz="3600" dirty="0" smtClean="0">
                  <a:latin typeface="+mn-lt"/>
                  <a:cs typeface="Arial" pitchFamily="34" charset="0"/>
                </a:rPr>
                <a:t>processing</a:t>
              </a:r>
              <a:endParaRPr lang="en-US" sz="3600" baseline="-25000" dirty="0" smtClean="0">
                <a:latin typeface="+mn-lt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3600" dirty="0" smtClean="0">
                  <a:latin typeface="+mn-lt"/>
                  <a:cs typeface="Arial" pitchFamily="34" charset="0"/>
                </a:rPr>
                <a:t>Water and soil</a:t>
              </a: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3600" dirty="0" smtClean="0">
                  <a:latin typeface="+mn-lt"/>
                  <a:cs typeface="Arial" pitchFamily="34" charset="0"/>
                </a:rPr>
                <a:t>Wildlife, biodiversity</a:t>
              </a: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3600" dirty="0" smtClean="0">
                  <a:latin typeface="+mn-lt"/>
                  <a:cs typeface="Arial" pitchFamily="34" charset="0"/>
                </a:rPr>
                <a:t>How do you ‘restore’ nature?</a:t>
              </a: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3600" dirty="0" smtClean="0">
                  <a:latin typeface="+mn-lt"/>
                  <a:cs typeface="Arial" pitchFamily="34" charset="0"/>
                </a:rPr>
                <a:t>By cutting down woods?</a:t>
              </a: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3600" dirty="0" smtClean="0">
                  <a:latin typeface="+mn-lt"/>
                  <a:cs typeface="Arial" pitchFamily="34" charset="0"/>
                </a:rPr>
                <a:t>Risk for stench</a:t>
              </a: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latin typeface="+mn-lt"/>
                <a:cs typeface="Arial" pitchFamily="34" charset="0"/>
              </a:endParaRPr>
            </a:p>
          </p:txBody>
        </p:sp>
      </p:grpSp>
      <p:pic>
        <p:nvPicPr>
          <p:cNvPr id="39" name="Picture 48" descr="C:\Documents and Settings\Karel\Desktop\ELFM\acid_rain_tre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971" y="12241784"/>
            <a:ext cx="4255224" cy="4392489"/>
          </a:xfrm>
          <a:prstGeom prst="rect">
            <a:avLst/>
          </a:prstGeom>
          <a:noFill/>
        </p:spPr>
      </p:pic>
      <p:grpSp>
        <p:nvGrpSpPr>
          <p:cNvPr id="41" name="Groep 73"/>
          <p:cNvGrpSpPr>
            <a:grpSpLocks/>
          </p:cNvGrpSpPr>
          <p:nvPr/>
        </p:nvGrpSpPr>
        <p:grpSpPr bwMode="auto">
          <a:xfrm>
            <a:off x="19046738" y="12241784"/>
            <a:ext cx="10657183" cy="8856984"/>
            <a:chOff x="1081088" y="6307138"/>
            <a:chExt cx="28081287" cy="9811348"/>
          </a:xfrm>
        </p:grpSpPr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1081088" y="6307138"/>
              <a:ext cx="28081287" cy="971408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Social Impact</a:t>
              </a:r>
              <a:endParaRPr 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3" name="Text Box 35"/>
            <p:cNvSpPr txBox="1">
              <a:spLocks noChangeArrowheads="1"/>
            </p:cNvSpPr>
            <p:nvPr/>
          </p:nvSpPr>
          <p:spPr bwMode="auto">
            <a:xfrm>
              <a:off x="1081088" y="7322870"/>
              <a:ext cx="28081287" cy="87956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smtClean="0">
                  <a:latin typeface="+mn-lt"/>
                  <a:cs typeface="Arial" pitchFamily="34" charset="0"/>
                </a:rPr>
                <a:t>Local Community </a:t>
              </a:r>
              <a:r>
                <a:rPr lang="en-US" sz="3600" dirty="0" smtClean="0">
                  <a:latin typeface="+mn-lt"/>
                  <a:cs typeface="Arial" pitchFamily="34" charset="0"/>
                </a:rPr>
                <a:t>torn and divided – fierce emotions for and against</a:t>
              </a: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dirty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What’s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in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it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for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the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local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community?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And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how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-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nature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When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-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if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at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all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realistic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-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energy/power/heat? For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whom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-jobs? How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many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FTE’s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what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kind of jobs?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-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financially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 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(Town,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population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?)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Or is Machiels (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once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again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) the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only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winner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and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the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locals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get the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burden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(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again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)?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BE" sz="3600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-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green energy? 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The tax-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payer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will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 ‘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gladly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’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invest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, but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others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will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happily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harvest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the return? </a:t>
              </a:r>
              <a:endParaRPr lang="en-US" sz="36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4" name="Groep 73"/>
          <p:cNvGrpSpPr>
            <a:grpSpLocks/>
          </p:cNvGrpSpPr>
          <p:nvPr/>
        </p:nvGrpSpPr>
        <p:grpSpPr bwMode="auto">
          <a:xfrm>
            <a:off x="648122" y="16922304"/>
            <a:ext cx="11101529" cy="13609512"/>
            <a:chOff x="1081088" y="6307138"/>
            <a:chExt cx="28081287" cy="7177580"/>
          </a:xfrm>
        </p:grpSpPr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1081088" y="6307138"/>
              <a:ext cx="28081287" cy="971406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Technology &amp; Approach</a:t>
              </a:r>
              <a:endParaRPr 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1081088" y="7148551"/>
              <a:ext cx="28081287" cy="633616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Digging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up in open air without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protective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measures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They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are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not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going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to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 transport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everything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elsewhere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for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processing, are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they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?</a:t>
              </a:r>
              <a:r>
                <a:rPr lang="nl-BE" sz="3600" dirty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/>
              </a:r>
              <a:br>
                <a:rPr lang="nl-BE" sz="3600" dirty="0">
                  <a:solidFill>
                    <a:srgbClr val="FF0000"/>
                  </a:solidFill>
                  <a:latin typeface="Arial"/>
                  <a:cs typeface="Arial" pitchFamily="34" charset="0"/>
                </a:rPr>
              </a:br>
              <a:r>
                <a:rPr lang="nl-BE" sz="3600" b="1" dirty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(=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mobility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infarct + risks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for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humans &amp; environment)</a:t>
              </a:r>
              <a:endParaRPr lang="nl-BE" sz="3600" b="1" dirty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Plasmatechnology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: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fairy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tale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,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nightmare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Remo is 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 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test case: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so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what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if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it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goes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wrong?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When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is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all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going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to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end?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And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how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can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we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be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sure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of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that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(or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will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‘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someone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’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just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adapt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the permit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according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to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the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industrial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need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?)</a:t>
              </a: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guarantee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that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site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really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will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be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left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to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nature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after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20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yrs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Energy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balance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: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worthwhile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or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sheer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             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scientist’s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theoretical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arrogance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b="1" dirty="0" err="1">
                  <a:solidFill>
                    <a:srgbClr val="FF0000"/>
                  </a:solidFill>
                  <a:latin typeface="Arial"/>
                  <a:cs typeface="Arial" pitchFamily="34" charset="0"/>
                </a:rPr>
                <a:t>Hydrogen</a:t>
              </a:r>
              <a:r>
                <a:rPr lang="nl-BE" sz="3600" b="1" dirty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? 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Natural gas? Plasma? a BOMB?</a:t>
              </a:r>
              <a:endParaRPr lang="nl-BE" sz="3600" b="1" dirty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What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will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they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do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with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the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final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fraction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? (plasmarock,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fly-ash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,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unprocessables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,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hazardous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cocktails?</a:t>
              </a:r>
            </a:p>
            <a:p>
              <a:pPr marL="284163" indent="-284163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Independent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judging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of health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and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safety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?          A SEVESO-site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by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regulations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latin typeface="+mn-lt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3600" dirty="0" smtClean="0">
                <a:latin typeface="+mn-lt"/>
                <a:cs typeface="Arial" pitchFamily="34" charset="0"/>
              </a:endParaRPr>
            </a:p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19046738" y="27579488"/>
            <a:ext cx="10657184" cy="4576764"/>
            <a:chOff x="648123" y="34188801"/>
            <a:chExt cx="10585176" cy="4576764"/>
          </a:xfrm>
        </p:grpSpPr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648123" y="35124905"/>
              <a:ext cx="10585176" cy="364066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marL="346075" indent="-34607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3600" dirty="0" smtClean="0">
                  <a:cs typeface="Arial" pitchFamily="34" charset="0"/>
                </a:rPr>
                <a:t>Will </a:t>
              </a:r>
              <a:r>
                <a:rPr lang="en-GB" sz="3600" dirty="0">
                  <a:cs typeface="Arial" pitchFamily="34" charset="0"/>
                </a:rPr>
                <a:t>all </a:t>
              </a:r>
              <a:r>
                <a:rPr lang="en-GB" sz="3600" b="1" dirty="0">
                  <a:cs typeface="Arial" pitchFamily="34" charset="0"/>
                </a:rPr>
                <a:t>questions</a:t>
              </a:r>
              <a:r>
                <a:rPr lang="en-GB" sz="3600" dirty="0">
                  <a:cs typeface="Arial" pitchFamily="34" charset="0"/>
                </a:rPr>
                <a:t> that were raised during locals meetings also be </a:t>
              </a:r>
              <a:r>
                <a:rPr lang="en-GB" sz="3600" b="1" dirty="0">
                  <a:cs typeface="Arial" pitchFamily="34" charset="0"/>
                </a:rPr>
                <a:t>examined and answered</a:t>
              </a:r>
              <a:r>
                <a:rPr lang="en-GB" sz="3600" dirty="0">
                  <a:cs typeface="Arial" pitchFamily="34" charset="0"/>
                </a:rPr>
                <a:t>? </a:t>
              </a:r>
            </a:p>
            <a:p>
              <a:pPr marL="346075" indent="-34607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3600" dirty="0">
                  <a:cs typeface="Arial" pitchFamily="34" charset="0"/>
                </a:rPr>
                <a:t>Will they also been taken into account and how?</a:t>
              </a:r>
            </a:p>
            <a:p>
              <a:pPr marL="346075" indent="-34607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3600" dirty="0">
                  <a:cs typeface="Arial" pitchFamily="34" charset="0"/>
                </a:rPr>
                <a:t>What is our continued involvement in this project after the Conference</a:t>
              </a:r>
              <a:r>
                <a:rPr lang="en-GB" sz="3600" dirty="0" smtClean="0">
                  <a:cs typeface="Arial" pitchFamily="34" charset="0"/>
                </a:rPr>
                <a:t>?</a:t>
              </a:r>
            </a:p>
            <a:p>
              <a:pPr marL="346075" indent="-34607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GB" sz="3600" dirty="0" smtClean="0">
                  <a:cs typeface="Arial" pitchFamily="34" charset="0"/>
                </a:rPr>
                <a:t>How will the population get informed and when?</a:t>
              </a:r>
            </a:p>
            <a:p>
              <a:pPr marL="346075" indent="-34607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3600" dirty="0">
                <a:cs typeface="Arial" pitchFamily="34" charset="0"/>
              </a:endParaRPr>
            </a:p>
            <a:p>
              <a:pPr marL="346075" indent="-34607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3600" dirty="0">
                <a:latin typeface="+mn-lt"/>
                <a:cs typeface="Arial" pitchFamily="34" charset="0"/>
              </a:endParaRPr>
            </a:p>
          </p:txBody>
        </p:sp>
        <p:sp>
          <p:nvSpPr>
            <p:cNvPr id="55" name="Text Box 34"/>
            <p:cNvSpPr txBox="1">
              <a:spLocks noChangeArrowheads="1"/>
            </p:cNvSpPr>
            <p:nvPr/>
          </p:nvSpPr>
          <p:spPr bwMode="auto">
            <a:xfrm>
              <a:off x="648123" y="34188801"/>
              <a:ext cx="10585176" cy="97155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latin typeface="+mj-lt"/>
                  <a:cs typeface="Arial" pitchFamily="34" charset="0"/>
                </a:rPr>
                <a:t>Communication &amp; Follow-up</a:t>
              </a:r>
              <a:endParaRPr lang="en-US" sz="4800" b="1" dirty="0"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56" name="Groep 73"/>
          <p:cNvGrpSpPr>
            <a:grpSpLocks/>
          </p:cNvGrpSpPr>
          <p:nvPr/>
        </p:nvGrpSpPr>
        <p:grpSpPr bwMode="auto">
          <a:xfrm>
            <a:off x="648122" y="30822533"/>
            <a:ext cx="12583445" cy="6550043"/>
            <a:chOff x="-62554735" y="7772437"/>
            <a:chExt cx="39574381" cy="7977235"/>
          </a:xfrm>
        </p:grpSpPr>
        <p:sp>
          <p:nvSpPr>
            <p:cNvPr id="57" name="Text Box 34"/>
            <p:cNvSpPr txBox="1">
              <a:spLocks noChangeArrowheads="1"/>
            </p:cNvSpPr>
            <p:nvPr/>
          </p:nvSpPr>
          <p:spPr bwMode="auto">
            <a:xfrm>
              <a:off x="-62554732" y="7772437"/>
              <a:ext cx="39574378" cy="971406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Health Impact</a:t>
              </a:r>
              <a:endParaRPr 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8" name="Text Box 35"/>
            <p:cNvSpPr txBox="1">
              <a:spLocks noChangeArrowheads="1"/>
            </p:cNvSpPr>
            <p:nvPr/>
          </p:nvSpPr>
          <p:spPr bwMode="auto">
            <a:xfrm>
              <a:off x="-62554735" y="8738843"/>
              <a:ext cx="39574381" cy="70108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marL="441325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500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Ktonnes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/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Yr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Waste-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to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-Energy =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another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form of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incineration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Exhaust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Limits absolute?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Detection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limits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accounted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for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 Low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enough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 Pass =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healthy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???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441325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studies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known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about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ultra-fine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dust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And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its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consequences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441325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Baseline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Measurement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of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current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level of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pollution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in the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bodies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of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local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population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441325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What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is the EWS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Early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>
                  <a:solidFill>
                    <a:srgbClr val="FF0000"/>
                  </a:solidFill>
                  <a:latin typeface="Arial"/>
                  <a:cs typeface="Arial" pitchFamily="34" charset="0"/>
                </a:rPr>
                <a:t>Warning</a:t>
              </a:r>
              <a:r>
                <a:rPr lang="nl-BE" sz="3600" dirty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System?</a:t>
              </a:r>
              <a:endParaRPr lang="nl-BE" sz="3600" dirty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  <a:p>
              <a:pPr marL="441325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Which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part of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population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will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be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monitored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c.q.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safeguarded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?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And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thus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: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who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will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NOT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be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…</a:t>
              </a:r>
              <a:endParaRPr lang="en-US" sz="3600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9" name="Groep 73"/>
          <p:cNvGrpSpPr>
            <a:grpSpLocks/>
          </p:cNvGrpSpPr>
          <p:nvPr/>
        </p:nvGrpSpPr>
        <p:grpSpPr bwMode="auto">
          <a:xfrm>
            <a:off x="19082171" y="21458808"/>
            <a:ext cx="10657184" cy="5832648"/>
            <a:chOff x="1081088" y="6307138"/>
            <a:chExt cx="28081287" cy="5183809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1081088" y="6307138"/>
              <a:ext cx="28081287" cy="971406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defTabSz="1279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Traffic Impact</a:t>
              </a:r>
              <a:endParaRPr 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1081088" y="7278544"/>
              <a:ext cx="28081287" cy="421240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lIns="255600" tIns="144000" rIns="255600" bIns="144000"/>
            <a:lstStyle/>
            <a:p>
              <a:pPr marL="1166813" lvl="1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During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construction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?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1166813" lvl="1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During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operation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: 50-100 trucks per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day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extra on the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nearby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roads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for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semi-</a:t>
              </a:r>
              <a:r>
                <a:rPr lang="nl-BE" sz="3600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finished</a:t>
              </a:r>
              <a:r>
                <a:rPr lang="nl-BE" sz="3600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or w-t-m-product?</a:t>
              </a:r>
            </a:p>
            <a:p>
              <a:pPr marL="1166813" lvl="1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+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yet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again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incoming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freight</a:t>
              </a:r>
              <a:r>
                <a:rPr lang="nl-BE" sz="3600" b="1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(high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caloric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waste,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needed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dirty="0" err="1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for</a:t>
              </a:r>
              <a:r>
                <a:rPr lang="nl-BE" sz="3600" dirty="0" smtClean="0">
                  <a:solidFill>
                    <a:srgbClr val="FF0000"/>
                  </a:solidFill>
                  <a:latin typeface="Arial"/>
                  <a:cs typeface="Arial" pitchFamily="34" charset="0"/>
                </a:rPr>
                <a:t> constant plasma-feed?</a:t>
              </a:r>
              <a:endParaRPr lang="nl-BE" sz="3600" dirty="0">
                <a:solidFill>
                  <a:srgbClr val="FF0000"/>
                </a:solidFill>
                <a:latin typeface="Arial"/>
                <a:cs typeface="Arial" pitchFamily="34" charset="0"/>
              </a:endParaRPr>
            </a:p>
            <a:p>
              <a:pPr marL="1166813" lvl="1" indent="-44132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Critized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new-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to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-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build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highway (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through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natural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reserve)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absolutely</a:t>
              </a:r>
              <a:r>
                <a:rPr lang="nl-BE" sz="3600" b="1" dirty="0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 </a:t>
              </a:r>
              <a:r>
                <a:rPr lang="nl-BE" sz="3600" b="1" dirty="0" err="1" smtClean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necessary</a:t>
              </a:r>
              <a:endParaRPr lang="nl-BE" sz="3600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  <a:p>
              <a:pPr marL="346075" indent="-346075" defTabSz="1279525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3600" dirty="0" smtClean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62" name="Group 54"/>
          <p:cNvGrpSpPr/>
          <p:nvPr/>
        </p:nvGrpSpPr>
        <p:grpSpPr>
          <a:xfrm>
            <a:off x="10716271" y="14113992"/>
            <a:ext cx="8293893" cy="16306347"/>
            <a:chOff x="8225767" y="11377688"/>
            <a:chExt cx="10845861" cy="21323671"/>
          </a:xfrm>
        </p:grpSpPr>
        <p:sp>
          <p:nvSpPr>
            <p:cNvPr id="63" name="Rounded Rectangle 50"/>
            <p:cNvSpPr/>
            <p:nvPr/>
          </p:nvSpPr>
          <p:spPr>
            <a:xfrm>
              <a:off x="9710588" y="11377688"/>
              <a:ext cx="9361040" cy="1713790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6"/>
            <p:cNvGrpSpPr/>
            <p:nvPr/>
          </p:nvGrpSpPr>
          <p:grpSpPr>
            <a:xfrm>
              <a:off x="8225767" y="21674834"/>
              <a:ext cx="9227101" cy="11026525"/>
              <a:chOff x="10193456" y="12241784"/>
              <a:chExt cx="13328030" cy="15927214"/>
            </a:xfrm>
          </p:grpSpPr>
          <p:pic>
            <p:nvPicPr>
              <p:cNvPr id="75" name="Picture 45" descr="C:\Documents and Settings\Karel\Local Settings\Temporary Internet Files\Content.IE5\SGAEE3S3\MC900104542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049723" y="12241784"/>
                <a:ext cx="8471763" cy="8424936"/>
              </a:xfrm>
              <a:prstGeom prst="rect">
                <a:avLst/>
              </a:prstGeom>
              <a:noFill/>
            </p:spPr>
          </p:pic>
          <p:pic>
            <p:nvPicPr>
              <p:cNvPr id="76" name="Picture 44" descr="C:\Documents and Settings\Karel\Desktop\ELFM\Plasma-Arc-2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0193456" y="18178430"/>
                <a:ext cx="8769534" cy="9990568"/>
              </a:xfrm>
              <a:prstGeom prst="rect">
                <a:avLst/>
              </a:prstGeom>
              <a:noFill/>
            </p:spPr>
          </p:pic>
        </p:grpSp>
        <p:grpSp>
          <p:nvGrpSpPr>
            <p:cNvPr id="65" name="Group 44"/>
            <p:cNvGrpSpPr/>
            <p:nvPr/>
          </p:nvGrpSpPr>
          <p:grpSpPr>
            <a:xfrm>
              <a:off x="10757473" y="12025760"/>
              <a:ext cx="7560840" cy="7272808"/>
              <a:chOff x="3003679" y="11305680"/>
              <a:chExt cx="8112403" cy="7847707"/>
            </a:xfrm>
          </p:grpSpPr>
          <p:pic>
            <p:nvPicPr>
              <p:cNvPr id="67" name="Picture 42" descr="C:\Documents and Settings\Karel\Local Settings\Temporary Internet Files\Content.IE5\SGAEE3S3\MC900055054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03679" y="11305680"/>
                <a:ext cx="8112403" cy="7847707"/>
              </a:xfrm>
              <a:prstGeom prst="rect">
                <a:avLst/>
              </a:prstGeom>
              <a:noFill/>
            </p:spPr>
          </p:pic>
          <p:pic>
            <p:nvPicPr>
              <p:cNvPr id="68" name="Picture 50" descr="C:\Documents and Settings\Karel\Desktop\ELFM\600px-Biohazard.svg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16475" y="14834072"/>
                <a:ext cx="1872208" cy="1638182"/>
              </a:xfrm>
              <a:prstGeom prst="rect">
                <a:avLst/>
              </a:prstGeom>
              <a:noFill/>
            </p:spPr>
          </p:pic>
          <p:pic>
            <p:nvPicPr>
              <p:cNvPr id="69" name="Picture 51" descr="C:\Documents and Settings\Karel\Desktop\ELFM\600px-Radiation_warning_symbol.svg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992939" y="15842184"/>
                <a:ext cx="1508496" cy="1508496"/>
              </a:xfrm>
              <a:prstGeom prst="rect">
                <a:avLst/>
              </a:prstGeom>
              <a:noFill/>
            </p:spPr>
          </p:pic>
          <p:grpSp>
            <p:nvGrpSpPr>
              <p:cNvPr id="70" name="Group 43"/>
              <p:cNvGrpSpPr/>
              <p:nvPr/>
            </p:nvGrpSpPr>
            <p:grpSpPr>
              <a:xfrm>
                <a:off x="5904707" y="14474032"/>
                <a:ext cx="1656184" cy="1821802"/>
                <a:chOff x="8785027" y="19874632"/>
                <a:chExt cx="2160240" cy="2376264"/>
              </a:xfrm>
            </p:grpSpPr>
            <p:sp>
              <p:nvSpPr>
                <p:cNvPr id="73" name="Rounded Rectangle 42"/>
                <p:cNvSpPr/>
                <p:nvPr/>
              </p:nvSpPr>
              <p:spPr>
                <a:xfrm>
                  <a:off x="8785027" y="19874632"/>
                  <a:ext cx="2160240" cy="2376264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4" name="Picture 52" descr="C:\Documents and Settings\Karel\Desktop\ELFM\329px-Skull_and_crossbones.svg.p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929043" y="20090656"/>
                  <a:ext cx="1944216" cy="187921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71" name="Picture 53" descr="C:\Documents and Settings\Karel\Desktop\ELFM\400px-Tablica_ADR.svg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120731" y="16706280"/>
                <a:ext cx="1512168" cy="1134126"/>
              </a:xfrm>
              <a:prstGeom prst="rect">
                <a:avLst/>
              </a:prstGeom>
              <a:noFill/>
            </p:spPr>
          </p:pic>
          <p:pic>
            <p:nvPicPr>
              <p:cNvPr id="72" name="Picture 54" descr="C:\Documents and Settings\Karel\Desktop\ELFM\424px-FaresymbolIrriterende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b="29126"/>
              <a:stretch>
                <a:fillRect/>
              </a:stretch>
            </p:blipFill>
            <p:spPr bwMode="auto">
              <a:xfrm>
                <a:off x="4464547" y="16706280"/>
                <a:ext cx="1368152" cy="1372301"/>
              </a:xfrm>
              <a:prstGeom prst="rect">
                <a:avLst/>
              </a:prstGeom>
              <a:noFill/>
            </p:spPr>
          </p:pic>
        </p:grpSp>
        <p:sp>
          <p:nvSpPr>
            <p:cNvPr id="66" name="Right Arrow 49"/>
            <p:cNvSpPr/>
            <p:nvPr/>
          </p:nvSpPr>
          <p:spPr>
            <a:xfrm rot="5400000">
              <a:off x="13070037" y="19694613"/>
              <a:ext cx="3240360" cy="2736303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56"/>
          <p:cNvGrpSpPr/>
          <p:nvPr/>
        </p:nvGrpSpPr>
        <p:grpSpPr>
          <a:xfrm>
            <a:off x="15648830" y="29019648"/>
            <a:ext cx="3577357" cy="2592288"/>
            <a:chOff x="2808363" y="20538726"/>
            <a:chExt cx="4968552" cy="3600403"/>
          </a:xfrm>
        </p:grpSpPr>
        <p:sp>
          <p:nvSpPr>
            <p:cNvPr id="83" name="Rounded Rectangle 55"/>
            <p:cNvSpPr/>
            <p:nvPr/>
          </p:nvSpPr>
          <p:spPr>
            <a:xfrm>
              <a:off x="2808363" y="20538726"/>
              <a:ext cx="4968552" cy="36004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58" descr="C:\Documents and Settings\Karel\Local Settings\Temporary Internet Files\Content.IE5\ZQZ77Q7Q\MC90035124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600451" y="21170776"/>
              <a:ext cx="1651000" cy="18018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pic>
          <p:nvPicPr>
            <p:cNvPr id="85" name="Picture 60" descr="C:\Documents and Settings\Karel\Local Settings\Temporary Internet Files\Content.IE5\ZQZ77Q7Q\MC900303511[1].wm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33098" y="21890856"/>
              <a:ext cx="1743761" cy="18041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88" name="Up-Down Arrow 71"/>
          <p:cNvSpPr/>
          <p:nvPr/>
        </p:nvSpPr>
        <p:spPr>
          <a:xfrm>
            <a:off x="15096522" y="27219455"/>
            <a:ext cx="1321353" cy="562740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63" descr="C:\Documents and Settings\Karel\Local Settings\Temporary Internet Files\Content.IE5\X1CH6HQT\MC910216363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033499" y="32846863"/>
            <a:ext cx="4946962" cy="4309689"/>
          </a:xfrm>
          <a:prstGeom prst="rect">
            <a:avLst/>
          </a:prstGeom>
          <a:noFill/>
        </p:spPr>
      </p:pic>
      <p:sp>
        <p:nvSpPr>
          <p:cNvPr id="92" name="Titel 1"/>
          <p:cNvSpPr txBox="1">
            <a:spLocks/>
          </p:cNvSpPr>
          <p:nvPr/>
        </p:nvSpPr>
        <p:spPr>
          <a:xfrm>
            <a:off x="720131" y="394124"/>
            <a:ext cx="23906656" cy="421481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2pPr>
            <a:lvl3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3pPr>
            <a:lvl4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4pPr>
            <a:lvl5pPr algn="ctr" defTabSz="4171950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ctr" defTabSz="4171950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4172316" eaLnBrk="1" fontAlgn="auto" hangingPunct="1">
              <a:spcAft>
                <a:spcPts val="0"/>
              </a:spcAft>
              <a:defRPr/>
            </a:pPr>
            <a:r>
              <a:rPr lang="nl-BE" sz="5300" b="1" dirty="0" smtClean="0">
                <a:solidFill>
                  <a:schemeClr val="accent1"/>
                </a:solidFill>
              </a:rPr>
              <a:t>        </a:t>
            </a:r>
            <a:br>
              <a:rPr lang="nl-BE" sz="5300" b="1" dirty="0" smtClean="0">
                <a:solidFill>
                  <a:schemeClr val="accent1"/>
                </a:solidFill>
              </a:rPr>
            </a:br>
            <a:r>
              <a:rPr lang="nl-BE" sz="5900" b="1" dirty="0" err="1" smtClean="0">
                <a:solidFill>
                  <a:schemeClr val="accent1"/>
                </a:solidFill>
              </a:rPr>
              <a:t>three</a:t>
            </a:r>
            <a:r>
              <a:rPr lang="nl-BE" sz="5900" b="1" dirty="0" smtClean="0">
                <a:solidFill>
                  <a:schemeClr val="accent1"/>
                </a:solidFill>
              </a:rPr>
              <a:t> </a:t>
            </a:r>
            <a:r>
              <a:rPr lang="nl-BE" sz="5900" b="1" dirty="0" err="1" smtClean="0">
                <a:solidFill>
                  <a:schemeClr val="accent1"/>
                </a:solidFill>
              </a:rPr>
              <a:t>years</a:t>
            </a:r>
            <a:r>
              <a:rPr lang="nl-BE" sz="5900" b="1" dirty="0" smtClean="0">
                <a:solidFill>
                  <a:schemeClr val="accent1"/>
                </a:solidFill>
              </a:rPr>
              <a:t> </a:t>
            </a:r>
            <a:r>
              <a:rPr lang="nl-BE" sz="5900" b="1" dirty="0" err="1" smtClean="0">
                <a:solidFill>
                  <a:schemeClr val="accent1"/>
                </a:solidFill>
              </a:rPr>
              <a:t>after</a:t>
            </a:r>
            <a:r>
              <a:rPr lang="nl-BE" sz="5900" b="1" dirty="0" smtClean="0">
                <a:solidFill>
                  <a:schemeClr val="accent1"/>
                </a:solidFill>
              </a:rPr>
              <a:t> </a:t>
            </a:r>
            <a:r>
              <a:rPr lang="nl-BE" sz="5900" b="1" dirty="0" err="1" smtClean="0">
                <a:solidFill>
                  <a:schemeClr val="accent1"/>
                </a:solidFill>
              </a:rPr>
              <a:t>their</a:t>
            </a:r>
            <a:r>
              <a:rPr lang="nl-BE" sz="5900" b="1" dirty="0" smtClean="0">
                <a:solidFill>
                  <a:schemeClr val="accent1"/>
                </a:solidFill>
              </a:rPr>
              <a:t> </a:t>
            </a:r>
            <a:r>
              <a:rPr lang="nl-BE" sz="5900" b="1" dirty="0" err="1" smtClean="0">
                <a:solidFill>
                  <a:schemeClr val="accent1"/>
                </a:solidFill>
              </a:rPr>
              <a:t>participation</a:t>
            </a:r>
            <a:r>
              <a:rPr lang="nl-BE" sz="5900" b="1" dirty="0" smtClean="0">
                <a:solidFill>
                  <a:schemeClr val="accent1"/>
                </a:solidFill>
              </a:rPr>
              <a:t> in the first </a:t>
            </a:r>
            <a:r>
              <a:rPr lang="nl-BE" sz="5900" b="1" dirty="0" err="1" smtClean="0">
                <a:solidFill>
                  <a:schemeClr val="accent1"/>
                </a:solidFill>
              </a:rPr>
              <a:t>international</a:t>
            </a:r>
            <a:r>
              <a:rPr lang="nl-BE" sz="5900" b="1" dirty="0" smtClean="0">
                <a:solidFill>
                  <a:schemeClr val="accent1"/>
                </a:solidFill>
              </a:rPr>
              <a:t> symposium</a:t>
            </a:r>
            <a:br>
              <a:rPr lang="nl-BE" sz="5900" b="1" dirty="0" smtClean="0">
                <a:solidFill>
                  <a:schemeClr val="accent1"/>
                </a:solidFill>
              </a:rPr>
            </a:br>
            <a:endParaRPr lang="nl-BE" sz="5900" b="1" dirty="0" smtClean="0">
              <a:solidFill>
                <a:schemeClr val="accent1"/>
              </a:solidFill>
            </a:endParaRPr>
          </a:p>
          <a:p>
            <a:pPr defTabSz="4172316" eaLnBrk="1" fontAlgn="auto" hangingPunct="1">
              <a:spcAft>
                <a:spcPts val="0"/>
              </a:spcAft>
              <a:defRPr/>
            </a:pPr>
            <a:r>
              <a:rPr lang="nl-BE" sz="9800" b="1" dirty="0" smtClean="0">
                <a:solidFill>
                  <a:schemeClr val="accent1"/>
                </a:solidFill>
              </a:rPr>
              <a:t>‘</a:t>
            </a:r>
            <a:r>
              <a:rPr lang="nl-BE" sz="9800" b="1" dirty="0" err="1" smtClean="0">
                <a:solidFill>
                  <a:schemeClr val="accent1"/>
                </a:solidFill>
              </a:rPr>
              <a:t>Locals</a:t>
            </a:r>
            <a:r>
              <a:rPr lang="nl-BE" sz="9800" b="1" dirty="0" smtClean="0">
                <a:solidFill>
                  <a:schemeClr val="accent1"/>
                </a:solidFill>
              </a:rPr>
              <a:t>’ torn </a:t>
            </a:r>
            <a:r>
              <a:rPr lang="nl-BE" sz="9800" b="1" dirty="0" err="1" smtClean="0">
                <a:solidFill>
                  <a:schemeClr val="accent1"/>
                </a:solidFill>
              </a:rPr>
              <a:t>between</a:t>
            </a:r>
            <a:r>
              <a:rPr lang="nl-BE" sz="9800" b="1" dirty="0" smtClean="0">
                <a:solidFill>
                  <a:schemeClr val="accent1"/>
                </a:solidFill>
              </a:rPr>
              <a:t> concerns </a:t>
            </a:r>
            <a:r>
              <a:rPr lang="nl-BE" sz="9800" b="1" dirty="0" err="1" smtClean="0">
                <a:solidFill>
                  <a:schemeClr val="accent1"/>
                </a:solidFill>
              </a:rPr>
              <a:t>and</a:t>
            </a:r>
            <a:r>
              <a:rPr lang="nl-BE" sz="9800" b="1" dirty="0" smtClean="0">
                <a:solidFill>
                  <a:schemeClr val="accent1"/>
                </a:solidFill>
              </a:rPr>
              <a:t> </a:t>
            </a:r>
            <a:r>
              <a:rPr lang="nl-BE" sz="9800" b="1" dirty="0" err="1" smtClean="0">
                <a:solidFill>
                  <a:schemeClr val="accent1"/>
                </a:solidFill>
              </a:rPr>
              <a:t>positivism</a:t>
            </a:r>
            <a:r>
              <a:rPr lang="nl-BE" sz="9800" b="1" dirty="0" smtClean="0">
                <a:solidFill>
                  <a:schemeClr val="accent1"/>
                </a:solidFill>
              </a:rPr>
              <a:t/>
            </a:r>
            <a:br>
              <a:rPr lang="nl-BE" sz="9800" b="1" dirty="0" smtClean="0">
                <a:solidFill>
                  <a:schemeClr val="accent1"/>
                </a:solidFill>
              </a:rPr>
            </a:br>
            <a:r>
              <a:rPr lang="nl-BE" sz="7100" b="1" dirty="0" smtClean="0">
                <a:solidFill>
                  <a:schemeClr val="accent1"/>
                </a:solidFill>
              </a:rPr>
              <a:t> </a:t>
            </a:r>
            <a:br>
              <a:rPr lang="nl-BE" sz="7100" b="1" dirty="0" smtClean="0">
                <a:solidFill>
                  <a:schemeClr val="accent1"/>
                </a:solidFill>
              </a:rPr>
            </a:br>
            <a:r>
              <a:rPr lang="nl-BE" sz="7100" b="1" dirty="0" err="1" smtClean="0">
                <a:solidFill>
                  <a:schemeClr val="accent1"/>
                </a:solidFill>
              </a:rPr>
              <a:t>growing</a:t>
            </a:r>
            <a:r>
              <a:rPr lang="nl-BE" sz="7100" b="1" dirty="0" smtClean="0">
                <a:solidFill>
                  <a:schemeClr val="accent1"/>
                </a:solidFill>
              </a:rPr>
              <a:t> </a:t>
            </a:r>
            <a:r>
              <a:rPr lang="nl-BE" sz="7100" b="1" dirty="0" err="1" smtClean="0">
                <a:solidFill>
                  <a:schemeClr val="accent1"/>
                </a:solidFill>
              </a:rPr>
              <a:t>confidence</a:t>
            </a:r>
            <a:r>
              <a:rPr lang="nl-BE" sz="7100" b="1" dirty="0" smtClean="0">
                <a:solidFill>
                  <a:schemeClr val="accent1"/>
                </a:solidFill>
              </a:rPr>
              <a:t> </a:t>
            </a:r>
            <a:r>
              <a:rPr lang="nl-BE" sz="7100" b="1" dirty="0" err="1" smtClean="0">
                <a:solidFill>
                  <a:schemeClr val="accent1"/>
                </a:solidFill>
              </a:rPr>
              <a:t>between</a:t>
            </a:r>
            <a:r>
              <a:rPr lang="nl-BE" sz="7100" b="1" dirty="0" smtClean="0">
                <a:solidFill>
                  <a:schemeClr val="accent1"/>
                </a:solidFill>
              </a:rPr>
              <a:t> the actors, </a:t>
            </a:r>
            <a:r>
              <a:rPr lang="nl-BE" sz="7100" b="1" dirty="0" err="1" smtClean="0">
                <a:solidFill>
                  <a:schemeClr val="accent1"/>
                </a:solidFill>
              </a:rPr>
              <a:t>yet</a:t>
            </a:r>
            <a:r>
              <a:rPr lang="nl-BE" sz="7100" b="1" dirty="0" smtClean="0">
                <a:solidFill>
                  <a:schemeClr val="accent1"/>
                </a:solidFill>
              </a:rPr>
              <a:t> lots of </a:t>
            </a:r>
            <a:r>
              <a:rPr lang="nl-BE" sz="7100" b="1" dirty="0" err="1" smtClean="0">
                <a:solidFill>
                  <a:schemeClr val="accent1"/>
                </a:solidFill>
              </a:rPr>
              <a:t>questions</a:t>
            </a:r>
            <a:r>
              <a:rPr lang="nl-BE" sz="7100" b="1" dirty="0" smtClean="0">
                <a:solidFill>
                  <a:schemeClr val="accent1"/>
                </a:solidFill>
              </a:rPr>
              <a:t> </a:t>
            </a:r>
            <a:r>
              <a:rPr lang="nl-BE" sz="7100" b="1" dirty="0" err="1" smtClean="0">
                <a:solidFill>
                  <a:schemeClr val="accent1"/>
                </a:solidFill>
              </a:rPr>
              <a:t>still</a:t>
            </a:r>
            <a:r>
              <a:rPr lang="nl-BE" sz="7100" b="1" dirty="0" smtClean="0">
                <a:solidFill>
                  <a:schemeClr val="accent1"/>
                </a:solidFill>
              </a:rPr>
              <a:t> </a:t>
            </a:r>
            <a:r>
              <a:rPr lang="nl-BE" sz="7100" b="1" dirty="0" err="1" smtClean="0">
                <a:solidFill>
                  <a:schemeClr val="accent1"/>
                </a:solidFill>
              </a:rPr>
              <a:t>to</a:t>
            </a:r>
            <a:r>
              <a:rPr lang="nl-BE" sz="7100" b="1" dirty="0" smtClean="0">
                <a:solidFill>
                  <a:schemeClr val="accent1"/>
                </a:solidFill>
              </a:rPr>
              <a:t> </a:t>
            </a:r>
            <a:r>
              <a:rPr lang="nl-BE" sz="7100" b="1" dirty="0" err="1" smtClean="0">
                <a:solidFill>
                  <a:schemeClr val="accent1"/>
                </a:solidFill>
              </a:rPr>
              <a:t>be</a:t>
            </a:r>
            <a:r>
              <a:rPr lang="nl-BE" sz="7100" b="1" dirty="0" smtClean="0">
                <a:solidFill>
                  <a:schemeClr val="accent1"/>
                </a:solidFill>
              </a:rPr>
              <a:t> </a:t>
            </a:r>
            <a:r>
              <a:rPr lang="nl-BE" sz="7100" b="1" dirty="0" err="1" smtClean="0">
                <a:solidFill>
                  <a:schemeClr val="accent1"/>
                </a:solidFill>
              </a:rPr>
              <a:t>answered</a:t>
            </a:r>
            <a:r>
              <a:rPr lang="nl-BE" sz="6700" b="1" dirty="0" smtClean="0">
                <a:solidFill>
                  <a:schemeClr val="accent1"/>
                </a:solidFill>
              </a:rPr>
              <a:t/>
            </a:r>
            <a:br>
              <a:rPr lang="nl-BE" sz="6700" b="1" dirty="0" smtClean="0">
                <a:solidFill>
                  <a:schemeClr val="accent1"/>
                </a:solidFill>
              </a:rPr>
            </a:br>
            <a:endParaRPr lang="nl-BE" sz="6000" b="1" dirty="0" smtClean="0">
              <a:solidFill>
                <a:schemeClr val="accent1"/>
              </a:solidFill>
            </a:endParaRPr>
          </a:p>
        </p:txBody>
      </p:sp>
      <p:pic>
        <p:nvPicPr>
          <p:cNvPr id="40" name="Picture 64" descr="C:\Documents and Settings\Karel\Desktop\ELFM\money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210963" y="14041984"/>
            <a:ext cx="2503612" cy="2282054"/>
          </a:xfrm>
          <a:prstGeom prst="rect">
            <a:avLst/>
          </a:prstGeom>
          <a:noFill/>
        </p:spPr>
      </p:pic>
      <p:pic>
        <p:nvPicPr>
          <p:cNvPr id="1026" name="Picture 2" descr="Z:\20 CleanTechPunt divers info\30- CTP logo\logo Locals\Logo_Local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744" y="648496"/>
            <a:ext cx="46850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ELFM">
      <a:dk1>
        <a:sysClr val="windowText" lastClr="000000"/>
      </a:dk1>
      <a:lt1>
        <a:sysClr val="window" lastClr="FFFFFF"/>
      </a:lt1>
      <a:dk2>
        <a:srgbClr val="525935"/>
      </a:dk2>
      <a:lt2>
        <a:srgbClr val="F7F6EF"/>
      </a:lt2>
      <a:accent1>
        <a:srgbClr val="888D36"/>
      </a:accent1>
      <a:accent2>
        <a:srgbClr val="A5732D"/>
      </a:accent2>
      <a:accent3>
        <a:srgbClr val="763737"/>
      </a:accent3>
      <a:accent4>
        <a:srgbClr val="D8B25C"/>
      </a:accent4>
      <a:accent5>
        <a:srgbClr val="7BA79D"/>
      </a:accent5>
      <a:accent6>
        <a:srgbClr val="968C8C"/>
      </a:accent6>
      <a:hlink>
        <a:srgbClr val="888D36"/>
      </a:hlink>
      <a:folHlink>
        <a:srgbClr val="A5732D"/>
      </a:folHlink>
    </a:clrScheme>
    <a:fontScheme name="ELFM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371</Words>
  <Application>Microsoft Office PowerPoint</Application>
  <PresentationFormat>Aangepast</PresentationFormat>
  <Paragraphs>64</Paragraphs>
  <Slides>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PowerPoint-presentatie</vt:lpstr>
    </vt:vector>
  </TitlesOfParts>
  <Company>Privaat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ELFM Symposium Poster Template</dc:title>
  <dc:creator>ELFM Consortium</dc:creator>
  <cp:lastModifiedBy>Maurice Ballard</cp:lastModifiedBy>
  <cp:revision>218</cp:revision>
  <dcterms:created xsi:type="dcterms:W3CDTF">2013-05-30T12:36:33Z</dcterms:created>
  <dcterms:modified xsi:type="dcterms:W3CDTF">2014-07-21T10:57:27Z</dcterms:modified>
</cp:coreProperties>
</file>